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7" r:id="rId3"/>
  </p:sldIdLst>
  <p:sldSz cx="6858000" cy="9906000" type="A4"/>
  <p:notesSz cx="6738938" cy="9872663"/>
  <p:defaultTextStyle>
    <a:defPPr>
      <a:defRPr lang="ja-JP"/>
    </a:defPPr>
    <a:lvl1pPr marL="0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25" d="100"/>
          <a:sy n="125" d="100"/>
        </p:scale>
        <p:origin x="714" y="-2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92823681849904E-2"/>
          <c:y val="0"/>
          <c:w val="0.91600701019967445"/>
          <c:h val="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損金算入による
軽減効果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改正後</c:v>
                </c:pt>
                <c:pt idx="1">
                  <c:v>改正前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2-4D87-AD5E-F006B74AA8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法人住民税
＋法人税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改正後</c:v>
                </c:pt>
                <c:pt idx="1">
                  <c:v>改正前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72-4D87-AD5E-F006B74AA8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法人
事業税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改正後</c:v>
                </c:pt>
                <c:pt idx="1">
                  <c:v>改正前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72-4D87-AD5E-F006B74AA8A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企業負担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改正後</c:v>
                </c:pt>
                <c:pt idx="1">
                  <c:v>改正前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72-4D87-AD5E-F006B74AA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1742864"/>
        <c:axId val="401743192"/>
      </c:barChart>
      <c:catAx>
        <c:axId val="401742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1743192"/>
        <c:crosses val="autoZero"/>
        <c:auto val="1"/>
        <c:lblAlgn val="ctr"/>
        <c:lblOffset val="100"/>
        <c:noMultiLvlLbl val="0"/>
      </c:catAx>
      <c:valAx>
        <c:axId val="40174319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01742864"/>
        <c:crosses val="autoZero"/>
        <c:crossBetween val="between"/>
      </c:valAx>
      <c:spPr>
        <a:noFill/>
        <a:ln cap="sq">
          <a:noFill/>
          <a:round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0.08492</cdr:x>
      <cdr:y>0.34831</cdr:y>
    </cdr:from>
    <cdr:to>
      <cdr:x>0.08516</cdr:x>
      <cdr:y>0.65169</cdr:y>
    </cdr:to>
    <cdr:cxnSp macro="">
      <cdr:nvCxnSpPr>
        <cdr:cNvPr id="3" name="直線コネクタ 2"/>
        <cdr:cNvCxnSpPr/>
      </cdr:nvCxnSpPr>
      <cdr:spPr>
        <a:xfrm xmlns:a="http://schemas.openxmlformats.org/drawingml/2006/main">
          <a:off x="511175" y="629895"/>
          <a:ext cx="1457" cy="5486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0.35928</cdr:x>
      <cdr:y>0.34686</cdr:y>
    </cdr:from>
    <cdr:to>
      <cdr:x>0.3597</cdr:x>
      <cdr:y>0.65539</cdr:y>
    </cdr:to>
    <cdr:cxnSp macro="">
      <cdr:nvCxnSpPr>
        <cdr:cNvPr id="8" name="直線コネクタ 7"/>
        <cdr:cNvCxnSpPr/>
      </cdr:nvCxnSpPr>
      <cdr:spPr>
        <a:xfrm xmlns:a="http://schemas.openxmlformats.org/drawingml/2006/main" flipH="1">
          <a:off x="2162782" y="627274"/>
          <a:ext cx="2511" cy="5579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0.54246</cdr:x>
      <cdr:y>0.35166</cdr:y>
    </cdr:from>
    <cdr:to>
      <cdr:x>0.72257</cdr:x>
      <cdr:y>0.64807</cdr:y>
    </cdr:to>
    <cdr:cxnSp macro="">
      <cdr:nvCxnSpPr>
        <cdr:cNvPr id="9" name="直線コネクタ 8"/>
        <cdr:cNvCxnSpPr/>
      </cdr:nvCxnSpPr>
      <cdr:spPr>
        <a:xfrm xmlns:a="http://schemas.openxmlformats.org/drawingml/2006/main">
          <a:off x="3265487" y="635952"/>
          <a:ext cx="1084263" cy="536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0.63397</cdr:x>
      <cdr:y>0.34785</cdr:y>
    </cdr:from>
    <cdr:to>
      <cdr:x>0.90717</cdr:x>
      <cdr:y>0.64983</cdr:y>
    </cdr:to>
    <cdr:cxnSp macro="">
      <cdr:nvCxnSpPr>
        <cdr:cNvPr id="11" name="直線コネクタ 10"/>
        <cdr:cNvCxnSpPr/>
      </cdr:nvCxnSpPr>
      <cdr:spPr>
        <a:xfrm xmlns:a="http://schemas.openxmlformats.org/drawingml/2006/main">
          <a:off x="3816350" y="629055"/>
          <a:ext cx="1644650" cy="5461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0.18728</cdr:x>
      <cdr:y>0.35233</cdr:y>
    </cdr:from>
    <cdr:to>
      <cdr:x>0.28034</cdr:x>
      <cdr:y>0.5</cdr:y>
    </cdr:to>
    <cdr:sp macro="" textlink="">
      <cdr:nvSpPr>
        <cdr:cNvPr id="13" name="テキスト ボックス 12"/>
        <cdr:cNvSpPr txBox="1"/>
      </cdr:nvSpPr>
      <cdr:spPr>
        <a:xfrm xmlns:a="http://schemas.openxmlformats.org/drawingml/2006/main">
          <a:off x="856267" y="575697"/>
          <a:ext cx="42545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dirty="0" smtClean="0"/>
            <a:t>３割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0.41142</cdr:x>
      <cdr:y>0.34576</cdr:y>
    </cdr:from>
    <cdr:to>
      <cdr:x>0.50968</cdr:x>
      <cdr:y>0.49343</cdr:y>
    </cdr:to>
    <cdr:sp macro="" textlink="">
      <cdr:nvSpPr>
        <cdr:cNvPr id="14" name="テキスト ボックス 1"/>
        <cdr:cNvSpPr txBox="1"/>
      </cdr:nvSpPr>
      <cdr:spPr>
        <a:xfrm xmlns:a="http://schemas.openxmlformats.org/drawingml/2006/main">
          <a:off x="1880997" y="564966"/>
          <a:ext cx="449264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 smtClean="0"/>
            <a:t>２</a:t>
          </a:r>
          <a:r>
            <a:rPr lang="ja-JP" altLang="en-US" sz="1100" dirty="0" smtClean="0"/>
            <a:t>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0.48209</cdr:x>
      <cdr:y>0.5</cdr:y>
    </cdr:from>
    <cdr:to>
      <cdr:x>0.58036</cdr:x>
      <cdr:y>0.64767</cdr:y>
    </cdr:to>
    <cdr:sp macro="" textlink="">
      <cdr:nvSpPr>
        <cdr:cNvPr id="15" name="テキスト ボックス 1"/>
        <cdr:cNvSpPr txBox="1"/>
      </cdr:nvSpPr>
      <cdr:spPr>
        <a:xfrm xmlns:a="http://schemas.openxmlformats.org/drawingml/2006/main">
          <a:off x="2204138" y="816997"/>
          <a:ext cx="449264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/>
            <a:t>４</a:t>
          </a:r>
          <a:r>
            <a:rPr lang="ja-JP" altLang="en-US" sz="1100" dirty="0" smtClean="0"/>
            <a:t>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0.59898</cdr:x>
      <cdr:y>0.34576</cdr:y>
    </cdr:from>
    <cdr:to>
      <cdr:x>0.69724</cdr:x>
      <cdr:y>0.49343</cdr:y>
    </cdr:to>
    <cdr:sp macro="" textlink="">
      <cdr:nvSpPr>
        <cdr:cNvPr id="16" name="テキスト ボックス 1"/>
        <cdr:cNvSpPr txBox="1"/>
      </cdr:nvSpPr>
      <cdr:spPr>
        <a:xfrm xmlns:a="http://schemas.openxmlformats.org/drawingml/2006/main">
          <a:off x="2707521" y="564966"/>
          <a:ext cx="444176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 smtClean="0"/>
            <a:t>１</a:t>
          </a:r>
          <a:r>
            <a:rPr lang="ja-JP" altLang="en-US" sz="1100" dirty="0" smtClean="0"/>
            <a:t>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0.71543</cdr:x>
      <cdr:y>0.5</cdr:y>
    </cdr:from>
    <cdr:to>
      <cdr:x>0.81369</cdr:x>
      <cdr:y>0.64767</cdr:y>
    </cdr:to>
    <cdr:sp macro="" textlink="">
      <cdr:nvSpPr>
        <cdr:cNvPr id="17" name="テキスト ボックス 1"/>
        <cdr:cNvSpPr txBox="1"/>
      </cdr:nvSpPr>
      <cdr:spPr>
        <a:xfrm xmlns:a="http://schemas.openxmlformats.org/drawingml/2006/main">
          <a:off x="3270938" y="816997"/>
          <a:ext cx="449264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/>
            <a:t>２</a:t>
          </a:r>
          <a:r>
            <a:rPr lang="ja-JP" altLang="en-US" sz="1100" dirty="0" smtClean="0"/>
            <a:t>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0.18867</cdr:x>
      <cdr:y>0.49294</cdr:y>
    </cdr:from>
    <cdr:to>
      <cdr:x>0.28173</cdr:x>
      <cdr:y>0.64061</cdr:y>
    </cdr:to>
    <cdr:sp macro="" textlink="">
      <cdr:nvSpPr>
        <cdr:cNvPr id="18" name="テキスト ボックス 1"/>
        <cdr:cNvSpPr txBox="1"/>
      </cdr:nvSpPr>
      <cdr:spPr>
        <a:xfrm xmlns:a="http://schemas.openxmlformats.org/drawingml/2006/main">
          <a:off x="862617" y="805458"/>
          <a:ext cx="42545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dirty="0" smtClean="0"/>
            <a:t>３割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0.79182</cdr:x>
      <cdr:y>0.35233</cdr:y>
    </cdr:from>
    <cdr:to>
      <cdr:x>0.89008</cdr:x>
      <cdr:y>0.5</cdr:y>
    </cdr:to>
    <cdr:sp macro="" textlink="">
      <cdr:nvSpPr>
        <cdr:cNvPr id="19" name="テキスト ボックス 1"/>
        <cdr:cNvSpPr txBox="1"/>
      </cdr:nvSpPr>
      <cdr:spPr>
        <a:xfrm xmlns:a="http://schemas.openxmlformats.org/drawingml/2006/main">
          <a:off x="3620188" y="575697"/>
          <a:ext cx="449264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/>
            <a:t>４</a:t>
          </a:r>
          <a:r>
            <a:rPr lang="ja-JP" altLang="en-US" sz="1100" dirty="0" smtClean="0"/>
            <a:t>割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0.90146</cdr:x>
      <cdr:y>0.5</cdr:y>
    </cdr:from>
    <cdr:to>
      <cdr:x>0.99973</cdr:x>
      <cdr:y>0.64767</cdr:y>
    </cdr:to>
    <cdr:sp macro="" textlink="">
      <cdr:nvSpPr>
        <cdr:cNvPr id="20" name="テキスト ボックス 1"/>
        <cdr:cNvSpPr txBox="1"/>
      </cdr:nvSpPr>
      <cdr:spPr>
        <a:xfrm xmlns:a="http://schemas.openxmlformats.org/drawingml/2006/main">
          <a:off x="4121492" y="816997"/>
          <a:ext cx="449264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 smtClean="0"/>
            <a:t>１</a:t>
          </a:r>
          <a:r>
            <a:rPr lang="ja-JP" altLang="en-US" sz="1100" dirty="0" smtClean="0"/>
            <a:t>割</a:t>
          </a:r>
          <a:endParaRPr lang="ja-JP" alt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53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5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24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49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1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7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15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19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1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29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78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67B1E-A8E2-4BE7-8483-D0F0DC03EAE6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5ACB9-18A1-431F-A7DD-8AE281DD6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9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file1\1_企画財政課\企画統計班\平成30年度\98.その他業務\01 県知事要望\99 その他文書\表紙画像（文化交流課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9" y="88401"/>
            <a:ext cx="6655220" cy="3783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88031" y="3848709"/>
            <a:ext cx="6651308" cy="52322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～企業版ふるさと納税の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案内～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6963" y="4860376"/>
            <a:ext cx="1207961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  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68261" y="4788814"/>
            <a:ext cx="5126605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400" b="1" dirty="0">
                <a:latin typeface="+mn-ea"/>
              </a:rPr>
              <a:t>　 国が認定</a:t>
            </a:r>
            <a:r>
              <a:rPr lang="ja-JP" altLang="en-US" sz="1400" b="1" dirty="0" smtClean="0">
                <a:latin typeface="+mn-ea"/>
              </a:rPr>
              <a:t>した、地方</a:t>
            </a:r>
            <a:r>
              <a:rPr lang="ja-JP" altLang="en-US" sz="1400" b="1" dirty="0">
                <a:latin typeface="+mn-ea"/>
              </a:rPr>
              <a:t>公共団体が行う地方創生プロジェクトに</a:t>
            </a:r>
            <a:r>
              <a:rPr lang="ja-JP" altLang="en-US" sz="1400" b="1" dirty="0" smtClean="0">
                <a:latin typeface="+mn-ea"/>
              </a:rPr>
              <a:t>対し、</a:t>
            </a:r>
            <a:r>
              <a:rPr lang="ja-JP" altLang="en-US" sz="1400" b="1" dirty="0">
                <a:latin typeface="+mn-ea"/>
              </a:rPr>
              <a:t>企業の皆様がご寄附いただいた場合に、税額控除の優遇</a:t>
            </a:r>
            <a:r>
              <a:rPr lang="ja-JP" altLang="en-US" sz="1400" b="1" dirty="0" smtClean="0">
                <a:latin typeface="+mn-ea"/>
              </a:rPr>
              <a:t>措置が</a:t>
            </a:r>
            <a:r>
              <a:rPr lang="ja-JP" altLang="en-US" sz="1400" b="1" dirty="0">
                <a:latin typeface="+mn-ea"/>
              </a:rPr>
              <a:t>受けられます。</a:t>
            </a:r>
            <a:endParaRPr kumimoji="1" lang="en-US" altLang="ja-JP" sz="1400" b="1" dirty="0">
              <a:latin typeface="+mn-ea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+mn-ea"/>
              </a:rPr>
              <a:t>　 長崎県平戸市では、この制度を活用して、地方創生の</a:t>
            </a:r>
            <a:r>
              <a:rPr kumimoji="1" lang="ja-JP" altLang="en-US" sz="1400" b="1" dirty="0" smtClean="0">
                <a:latin typeface="+mn-ea"/>
              </a:rPr>
              <a:t>取組み</a:t>
            </a:r>
            <a:r>
              <a:rPr kumimoji="1" lang="ja-JP" altLang="en-US" sz="1400" b="1" dirty="0">
                <a:latin typeface="+mn-ea"/>
              </a:rPr>
              <a:t>を応援していただける企業の皆様を募集しています。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739" y="88401"/>
            <a:ext cx="5986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企業版ふるさと納税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長崎県平戸市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を応援してください！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2975" y="3568577"/>
            <a:ext cx="5781675" cy="255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長崎と天草地方の潜伏キリシタン関連遺産　～平戸の聖地と集落（中江ノ島）と安満岳（写真奥）～</a:t>
            </a:r>
            <a:endParaRPr kumimoji="1" lang="ja-JP" altLang="en-US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212934835"/>
              </p:ext>
            </p:extLst>
          </p:nvPr>
        </p:nvGraphicFramePr>
        <p:xfrm>
          <a:off x="431800" y="7351795"/>
          <a:ext cx="6019800" cy="191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1" name="直線コネクタ 20"/>
          <p:cNvCxnSpPr/>
          <p:nvPr/>
        </p:nvCxnSpPr>
        <p:spPr>
          <a:xfrm>
            <a:off x="6442074" y="8039044"/>
            <a:ext cx="0" cy="546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10" idx="3"/>
          </p:cNvCxnSpPr>
          <p:nvPr/>
        </p:nvCxnSpPr>
        <p:spPr>
          <a:xfrm flipV="1">
            <a:off x="942975" y="8311397"/>
            <a:ext cx="5508625" cy="710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84151" y="6291790"/>
            <a:ext cx="65107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400" b="1" dirty="0">
                <a:latin typeface="+mn-ea"/>
              </a:rPr>
              <a:t>１　税制上の優遇措置</a:t>
            </a:r>
            <a:endParaRPr kumimoji="1" lang="en-US" altLang="ja-JP" sz="1400" b="1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例えば、地方創生応援税制を活用して企業が地方公共団体に</a:t>
            </a:r>
            <a:r>
              <a:rPr kumimoji="1"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万円を寄附した場合、これまでは寄附額の約６割（約</a:t>
            </a:r>
            <a:r>
              <a:rPr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万円）の税の軽減効果がありました。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２年度か</a:t>
            </a:r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税額控除割合の引上げ等の制度の大幅な見直しが実施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され、</a:t>
            </a:r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従来の損金算入による軽減効果と合わせ、税控除の割合を現行の３割から６割に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引き上げ、</a:t>
            </a:r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寄付額の</a:t>
            </a:r>
            <a:r>
              <a:rPr kumimoji="1"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最大約９割</a:t>
            </a:r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の税の軽減効果の優遇措置と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なりました</a:t>
            </a:r>
            <a:r>
              <a:rPr kumimoji="1" lang="ja-JP" altLang="en-US" sz="1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4152" y="9095578"/>
            <a:ext cx="656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b="1" dirty="0">
                <a:latin typeface="+mn-ea"/>
              </a:rPr>
              <a:t>２</a:t>
            </a:r>
            <a:r>
              <a:rPr kumimoji="1" lang="ja-JP" altLang="en-US" sz="1400" b="1" dirty="0">
                <a:latin typeface="+mn-ea"/>
              </a:rPr>
              <a:t>　企業のさらなるイメージアップ</a:t>
            </a:r>
            <a:endParaRPr kumimoji="1" lang="en-US" altLang="ja-JP" sz="1400" b="1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000" b="1" dirty="0">
                <a:latin typeface="+mn-ea"/>
              </a:rPr>
              <a:t>地方創生を推進する事業に寄附することで、社会貢献につなげることができます。</a:t>
            </a:r>
            <a:endParaRPr lang="en-US" altLang="ja-JP" sz="1000" b="1" dirty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en-US" altLang="ja-JP" sz="1000" b="1" dirty="0">
                <a:latin typeface="+mn-ea"/>
              </a:rPr>
              <a:t>   </a:t>
            </a:r>
            <a:r>
              <a:rPr lang="ja-JP" altLang="en-US" sz="1000" b="1" dirty="0">
                <a:latin typeface="+mn-ea"/>
              </a:rPr>
              <a:t>また、市の広報やホームページなどで、寄附企業の皆様をご紹介させていただきます。</a:t>
            </a:r>
            <a:endParaRPr kumimoji="1" lang="ja-JP" altLang="en-US" sz="1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20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9062" y="5711372"/>
            <a:ext cx="6643688" cy="217918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寄附のお申込み条件等について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200" dirty="0" smtClean="0">
                <a:latin typeface="+mn-ea"/>
              </a:rPr>
              <a:t>●</a:t>
            </a:r>
            <a:r>
              <a:rPr lang="en-US" altLang="ja-JP" sz="1200" dirty="0" smtClean="0">
                <a:latin typeface="+mn-ea"/>
              </a:rPr>
              <a:t>10</a:t>
            </a:r>
            <a:r>
              <a:rPr lang="ja-JP" altLang="en-US" sz="1200" dirty="0" smtClean="0">
                <a:latin typeface="+mn-ea"/>
              </a:rPr>
              <a:t>万円以上の寄附をいただいた企業が対象となります。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1200" dirty="0" smtClean="0">
                <a:latin typeface="+mn-ea"/>
              </a:rPr>
              <a:t>●寄附できる企業は、平戸市以外に本社がある法人様です。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1200" dirty="0" smtClean="0">
                <a:latin typeface="+mn-ea"/>
              </a:rPr>
              <a:t>●寄附のお申し出は、随時お受けしています。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3000"/>
              </a:lnSpc>
            </a:pPr>
            <a:r>
              <a:rPr lang="ja-JP" altLang="en-US" sz="1200" dirty="0" smtClean="0">
                <a:latin typeface="+mn-ea"/>
              </a:rPr>
              <a:t>●なお、寄附</a:t>
            </a:r>
            <a:r>
              <a:rPr lang="ja-JP" altLang="en-US" sz="1200" dirty="0" smtClean="0">
                <a:latin typeface="+mn-ea"/>
              </a:rPr>
              <a:t>の代償として、企業様への経済的な利益を供与することは禁止されています</a:t>
            </a:r>
            <a:r>
              <a:rPr lang="ja-JP" altLang="en-US" dirty="0" smtClean="0">
                <a:latin typeface="+mn-ea"/>
              </a:rPr>
              <a:t>。</a:t>
            </a:r>
            <a:endParaRPr lang="en-US" altLang="ja-JP" dirty="0">
              <a:latin typeface="+mn-ea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9062" y="8200059"/>
            <a:ext cx="6643688" cy="131318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お問い合わせ先</a:t>
            </a:r>
            <a:endParaRPr lang="en-US" altLang="ja-JP" dirty="0">
              <a:latin typeface="+mn-ea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+mn-ea"/>
              </a:rPr>
              <a:t>　　　　　　　　　　　　　　　　　〒</a:t>
            </a:r>
            <a:r>
              <a:rPr lang="en-US" altLang="ja-JP" sz="1200" dirty="0" smtClean="0">
                <a:latin typeface="+mn-ea"/>
              </a:rPr>
              <a:t>859-5192</a:t>
            </a:r>
            <a:r>
              <a:rPr lang="ja-JP" altLang="en-US" sz="1200" dirty="0" smtClean="0">
                <a:latin typeface="+mn-ea"/>
              </a:rPr>
              <a:t>　長崎県平戸市岩の上町</a:t>
            </a:r>
            <a:r>
              <a:rPr lang="en-US" altLang="ja-JP" sz="1200" dirty="0" smtClean="0">
                <a:latin typeface="+mn-ea"/>
              </a:rPr>
              <a:t>1508</a:t>
            </a:r>
            <a:r>
              <a:rPr lang="ja-JP" altLang="en-US" sz="1200" dirty="0" smtClean="0">
                <a:latin typeface="+mn-ea"/>
              </a:rPr>
              <a:t>番地３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　　　　　　　　　　　　　　　平戸市財務部</a:t>
            </a:r>
            <a:r>
              <a:rPr lang="ja-JP" altLang="en-US" sz="1200" dirty="0" smtClean="0">
                <a:latin typeface="+mn-ea"/>
              </a:rPr>
              <a:t>企画課</a:t>
            </a:r>
            <a:r>
              <a:rPr lang="ja-JP" altLang="en-US" sz="1200" dirty="0" smtClean="0">
                <a:latin typeface="+mn-ea"/>
              </a:rPr>
              <a:t>政策企画班</a:t>
            </a:r>
            <a:endParaRPr lang="en-US" altLang="ja-JP" sz="1200" dirty="0" smtClean="0">
              <a:latin typeface="+mn-ea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　　　　　　　　　　　　　　　 </a:t>
            </a:r>
            <a:r>
              <a:rPr lang="en-US" altLang="ja-JP" sz="1200" dirty="0" smtClean="0">
                <a:latin typeface="+mn-ea"/>
              </a:rPr>
              <a:t>TEL</a:t>
            </a:r>
            <a:r>
              <a:rPr lang="en-US" altLang="ja-JP" sz="1200" dirty="0" smtClean="0">
                <a:latin typeface="+mn-ea"/>
              </a:rPr>
              <a:t>  </a:t>
            </a:r>
            <a:r>
              <a:rPr lang="ja-JP" altLang="en-US" sz="1200" dirty="0" smtClean="0">
                <a:latin typeface="+mn-ea"/>
              </a:rPr>
              <a:t>：</a:t>
            </a:r>
            <a:r>
              <a:rPr lang="en-US" altLang="ja-JP" sz="1200" dirty="0" smtClean="0">
                <a:latin typeface="+mn-ea"/>
              </a:rPr>
              <a:t>0950-22-9111</a:t>
            </a:r>
            <a:r>
              <a:rPr lang="ja-JP" altLang="en-US" sz="1200" dirty="0" smtClean="0">
                <a:latin typeface="+mn-ea"/>
              </a:rPr>
              <a:t>（直通）   </a:t>
            </a:r>
            <a:endParaRPr lang="en-US" altLang="ja-JP" sz="1200" dirty="0">
              <a:latin typeface="+mn-ea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latin typeface="+mn-ea"/>
              </a:rPr>
              <a:t>　　　 　　　　　　　　　　　　　　</a:t>
            </a:r>
            <a:r>
              <a:rPr lang="en-US" altLang="ja-JP" sz="1200" dirty="0" smtClean="0">
                <a:latin typeface="+mn-ea"/>
              </a:rPr>
              <a:t>MAIL</a:t>
            </a:r>
            <a:r>
              <a:rPr kumimoji="1" lang="ja-JP" altLang="en-US" sz="1200" dirty="0" smtClean="0">
                <a:latin typeface="+mn-ea"/>
              </a:rPr>
              <a:t>：</a:t>
            </a:r>
            <a:r>
              <a:rPr kumimoji="1" lang="en-US" altLang="ja-JP" sz="1200" dirty="0" smtClean="0">
                <a:latin typeface="+mn-ea"/>
              </a:rPr>
              <a:t>seisakukikaku@city.hirado.lg.jp</a:t>
            </a:r>
            <a:endParaRPr kumimoji="1" lang="ja-JP" altLang="en-US" sz="1200" dirty="0">
              <a:latin typeface="+mn-ea"/>
            </a:endParaRPr>
          </a:p>
        </p:txBody>
      </p:sp>
      <p:pic>
        <p:nvPicPr>
          <p:cNvPr id="5" name="Picture 2" descr="\\file1\Z_PhotoAlbum\市章・シンボルマークなど\平戸市章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5281" y="8316169"/>
            <a:ext cx="1293019" cy="97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9067" y="8200059"/>
            <a:ext cx="1429858" cy="145205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19062" y="316363"/>
            <a:ext cx="6643688" cy="5425460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企業版ふるさと納税の手続きと必要書類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●国税：税務署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寄附金の損金算入に関する明細書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（別表十四）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●県税：長崎県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ja-JP" altLang="en-US" sz="1200" b="1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特定寄附金を支出した場合の税額控除の計算に関する明細書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（第七号の三様式）</a:t>
            </a:r>
            <a:endParaRPr lang="en-US" altLang="ja-JP" sz="12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●市税：平戸市－</a:t>
            </a:r>
            <a:r>
              <a:rPr lang="ja-JP" altLang="en-US" sz="1200" b="1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特定寄附金を支出した場合の税額控除の計算に関する明細書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（第二十号の五様式）</a:t>
            </a:r>
            <a:endParaRPr lang="en-US" altLang="ja-JP" sz="12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上記のほか、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地域再生法施行規則別記様式第三（寄附金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受領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書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）の写し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が必要となります。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52250" y="1773586"/>
            <a:ext cx="1743075" cy="9981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屈折矢印 20"/>
          <p:cNvSpPr/>
          <p:nvPr/>
        </p:nvSpPr>
        <p:spPr>
          <a:xfrm rot="16200000" flipV="1">
            <a:off x="2336975" y="171020"/>
            <a:ext cx="544860" cy="2660270"/>
          </a:xfrm>
          <a:prstGeom prst="bentUpArrow">
            <a:avLst>
              <a:gd name="adj1" fmla="val 9846"/>
              <a:gd name="adj2" fmla="val 15908"/>
              <a:gd name="adj3" fmla="val 37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36014" y="1061822"/>
            <a:ext cx="2105025" cy="255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①寄附の申出、③寄附の払込み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左矢印 22"/>
          <p:cNvSpPr/>
          <p:nvPr/>
        </p:nvSpPr>
        <p:spPr>
          <a:xfrm>
            <a:off x="1753625" y="1651486"/>
            <a:ext cx="2171094" cy="168482"/>
          </a:xfrm>
          <a:prstGeom prst="leftArrow">
            <a:avLst>
              <a:gd name="adj1" fmla="val 50000"/>
              <a:gd name="adj2" fmla="val 824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33979" y="1440895"/>
            <a:ext cx="2350342" cy="255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②払込書の送付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受領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書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の送付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屈折矢印 24"/>
          <p:cNvSpPr/>
          <p:nvPr/>
        </p:nvSpPr>
        <p:spPr>
          <a:xfrm rot="5400000">
            <a:off x="2331330" y="1729237"/>
            <a:ext cx="565673" cy="2650745"/>
          </a:xfrm>
          <a:prstGeom prst="bentUpArrow">
            <a:avLst>
              <a:gd name="adj1" fmla="val 9846"/>
              <a:gd name="adj2" fmla="val 15908"/>
              <a:gd name="adj3" fmla="val 37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07368" y="2953483"/>
            <a:ext cx="1334799" cy="255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⑤法人税等の申告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345281" y="2545335"/>
            <a:ext cx="651327" cy="962025"/>
            <a:chOff x="0" y="0"/>
            <a:chExt cx="1607454" cy="1847850"/>
          </a:xfrm>
        </p:grpSpPr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3377" y="488292"/>
              <a:ext cx="824077" cy="1359558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823383" cy="1847442"/>
            </a:xfrm>
            <a:prstGeom prst="rect">
              <a:avLst/>
            </a:prstGeom>
          </p:spPr>
        </p:pic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7430" y="802139"/>
            <a:ext cx="1068837" cy="1068837"/>
          </a:xfrm>
          <a:prstGeom prst="rect">
            <a:avLst/>
          </a:prstGeom>
        </p:spPr>
      </p:pic>
      <p:sp>
        <p:nvSpPr>
          <p:cNvPr id="19" name="円/楕円 18"/>
          <p:cNvSpPr/>
          <p:nvPr/>
        </p:nvSpPr>
        <p:spPr>
          <a:xfrm>
            <a:off x="3939540" y="1016553"/>
            <a:ext cx="1743075" cy="9981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平戸市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9445" y="2694907"/>
            <a:ext cx="897035" cy="1130745"/>
          </a:xfrm>
          <a:prstGeom prst="rect">
            <a:avLst/>
          </a:prstGeom>
        </p:spPr>
      </p:pic>
      <p:sp>
        <p:nvSpPr>
          <p:cNvPr id="13" name="円/楕円 12"/>
          <p:cNvSpPr/>
          <p:nvPr/>
        </p:nvSpPr>
        <p:spPr>
          <a:xfrm>
            <a:off x="3985230" y="2590942"/>
            <a:ext cx="1743075" cy="9981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国・本社のある自治体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52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1369</TotalTime>
  <Words>585</Words>
  <Application>Microsoft Office PowerPoint</Application>
  <PresentationFormat>A4 210 x 297 mm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藤山　修一</dc:creator>
  <cp:lastModifiedBy>作江 善隆</cp:lastModifiedBy>
  <cp:revision>81</cp:revision>
  <cp:lastPrinted>2024-06-18T23:42:10Z</cp:lastPrinted>
  <dcterms:created xsi:type="dcterms:W3CDTF">2020-01-09T13:07:09Z</dcterms:created>
  <dcterms:modified xsi:type="dcterms:W3CDTF">2024-06-18T23:42:14Z</dcterms:modified>
</cp:coreProperties>
</file>